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28" r:id="rId2"/>
    <p:sldId id="330" r:id="rId3"/>
    <p:sldId id="371" r:id="rId4"/>
    <p:sldId id="370" r:id="rId5"/>
    <p:sldId id="329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293" r:id="rId14"/>
    <p:sldId id="281" r:id="rId15"/>
    <p:sldId id="282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269" r:id="rId49"/>
    <p:sldId id="294" r:id="rId50"/>
    <p:sldId id="29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94643"/>
  </p:normalViewPr>
  <p:slideViewPr>
    <p:cSldViewPr snapToGrid="0" snapToObjects="1">
      <p:cViewPr varScale="1">
        <p:scale>
          <a:sx n="158" d="100"/>
          <a:sy n="158" d="100"/>
        </p:scale>
        <p:origin x="104" y="2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ENME605 Teaching Experience- Feedback Linearization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6D6E-9EBC-5D42-9FF7-A091D260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1AA635-5678-C34D-979C-1627748746B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462A5-C126-8040-A905-5B8CB5768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2285-8859-E046-BEEA-1CEA8C0A2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FEB488-C3FE-0841-A558-2D820FE7F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6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9568-D02C-1F43-A2EB-D25E43CA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92E4-E91D-1E4A-898D-4A339D5AD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D6988-DA02-7644-8ECD-E147C63252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F785A-BD23-E940-B7C1-78D2C6FC2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CDFBB0-10DD-5344-9F99-314D0AC923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4B6842-E5B3-A240-9DEA-54A80B26BF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62FB5-5C87-4946-A9E8-46F05323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0FA26-4FA5-7344-9414-1B682613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97" y="2646445"/>
            <a:ext cx="549166" cy="549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ED06D-D819-F94F-BB33-B14C88D7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71" y="3203723"/>
            <a:ext cx="908416" cy="908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B273-6B77-6847-B993-2F9D5D88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254" y="3956938"/>
            <a:ext cx="861649" cy="86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7BAFE-B315-834B-9672-BEA0BB79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560" y="1811888"/>
            <a:ext cx="545103" cy="685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C32A37-27E7-B247-BA8E-1B7660E9C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67" y="4915834"/>
            <a:ext cx="618234" cy="4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4BCA-9F59-CC4E-A0AC-7478407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the</a:t>
            </a:r>
            <a:br>
              <a:rPr lang="en-US" dirty="0"/>
            </a:br>
            <a:r>
              <a:rPr lang="en-US" dirty="0"/>
              <a:t>Clark School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EF49D-433C-A349-8436-CBC7E040F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ClarkSchool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48189-735C-3C48-B3D1-B6F53C7A3A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ClarkSchool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5F9457-FD5D-0B44-9DD1-1799E00E14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umdclarkschool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CCDE80-FD96-8440-84A8-4C3F7D9115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ClarkSchool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3EF23D-8F85-294E-AEB4-01CD4DAD88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eng.umd.edu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41494-B91E-0043-9525-B1CAFAF1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97" y="2646445"/>
            <a:ext cx="549166" cy="549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EFF62-C4C2-BA4F-8171-516A4877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71" y="3203723"/>
            <a:ext cx="908416" cy="908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5800D-19FC-7044-A908-26DE50BC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254" y="3956938"/>
            <a:ext cx="861649" cy="86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65ECFE-3954-0748-9ED9-D108E088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560" y="1811888"/>
            <a:ext cx="545103" cy="685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6C969E-4921-A543-9CE7-A95964EF1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67" y="4915834"/>
            <a:ext cx="618234" cy="434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BA48A1-1322-CF4C-B3A4-B8850A9442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96" r="16520"/>
          <a:stretch/>
        </p:blipFill>
        <p:spPr>
          <a:xfrm>
            <a:off x="5898382" y="0"/>
            <a:ext cx="6293618" cy="5717512"/>
          </a:xfrm>
          <a:prstGeom prst="rect">
            <a:avLst/>
          </a:prstGeom>
        </p:spPr>
      </p:pic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E461559-537C-9146-B644-4FD5C8BB1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4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8A4E-51A8-AB4F-894F-89842D48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A. James Clark </a:t>
            </a:r>
            <a:br>
              <a:rPr lang="en-US" dirty="0"/>
            </a:br>
            <a:r>
              <a:rPr lang="en-US" dirty="0"/>
              <a:t>School of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9CC4-F71E-244A-A874-134DFCA1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The Clark School is a diverse community of creative thinkers with a shared love of research, innovation, learning, and drive to:</a:t>
            </a:r>
            <a:endParaRPr lang="en-US" dirty="0"/>
          </a:p>
          <a:p>
            <a:pPr lvl="1"/>
            <a:r>
              <a:rPr lang="en-US" dirty="0"/>
              <a:t>Develop fearless engineers who will impact the Grand Challenges and other societal problems of the 21st century.</a:t>
            </a:r>
          </a:p>
          <a:p>
            <a:pPr lvl="1"/>
            <a:r>
              <a:rPr lang="en-US" dirty="0"/>
              <a:t>Lead and transform the engineering discipline and the profession.</a:t>
            </a:r>
          </a:p>
          <a:p>
            <a:pPr lvl="1"/>
            <a:r>
              <a:rPr lang="en-US" dirty="0"/>
              <a:t>Accelerate innovation and entrepreneurship. </a:t>
            </a:r>
          </a:p>
          <a:p>
            <a:pPr lvl="1"/>
            <a:r>
              <a:rPr lang="en-US" dirty="0"/>
              <a:t>Build a culture of impact among Clark School faculty, staff, students, alumni, donors, friends, and the local, state, national, and international community.</a:t>
            </a:r>
          </a:p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E225A6B-84E2-3843-8150-C956D0217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8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8A4E-51A8-AB4F-894F-89842D48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Clark School </a:t>
            </a:r>
            <a:br>
              <a:rPr lang="en-US" dirty="0"/>
            </a:br>
            <a:r>
              <a:rPr lang="en-US" dirty="0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9CC4-F71E-244A-A874-134DFCA14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6"/>
            <a:ext cx="2256692" cy="1641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>
                <a:solidFill>
                  <a:srgbClr val="E31831"/>
                </a:solidFill>
              </a:rPr>
              <a:t>4,169</a:t>
            </a:r>
            <a:br>
              <a:rPr lang="en-US" sz="4400" b="1" dirty="0"/>
            </a:br>
            <a:r>
              <a:rPr lang="en-US" sz="2000" dirty="0"/>
              <a:t>Total Enrolled </a:t>
            </a:r>
            <a:br>
              <a:rPr lang="en-US" sz="2000" dirty="0"/>
            </a:br>
            <a:r>
              <a:rPr lang="en-US" sz="2000" dirty="0"/>
              <a:t>Undergraduates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A076F8-2EFB-B944-B3EA-70050CAA10DF}"/>
              </a:ext>
            </a:extLst>
          </p:cNvPr>
          <p:cNvSpPr txBox="1">
            <a:spLocks/>
          </p:cNvSpPr>
          <p:nvPr/>
        </p:nvSpPr>
        <p:spPr>
          <a:xfrm>
            <a:off x="3571353" y="1825626"/>
            <a:ext cx="2397369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>
                <a:solidFill>
                  <a:srgbClr val="E51A32"/>
                </a:solidFill>
              </a:rPr>
              <a:t>2,065</a:t>
            </a:r>
            <a:br>
              <a:rPr lang="en-US" sz="4400" b="1" dirty="0"/>
            </a:br>
            <a:r>
              <a:rPr lang="en-US" sz="2000" dirty="0"/>
              <a:t>Total Enrolled </a:t>
            </a:r>
            <a:br>
              <a:rPr lang="en-US" sz="2000" dirty="0"/>
            </a:br>
            <a:r>
              <a:rPr lang="en-US" sz="2000" dirty="0"/>
              <a:t>Graduate Students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20E75D-9BEC-7944-A949-E1DF1F3D8EAD}"/>
              </a:ext>
            </a:extLst>
          </p:cNvPr>
          <p:cNvSpPr txBox="1">
            <a:spLocks/>
          </p:cNvSpPr>
          <p:nvPr/>
        </p:nvSpPr>
        <p:spPr>
          <a:xfrm>
            <a:off x="6445182" y="1825626"/>
            <a:ext cx="2728964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rgbClr val="E51A32"/>
                </a:solidFill>
              </a:rPr>
              <a:t>218</a:t>
            </a:r>
            <a:br>
              <a:rPr lang="en-US" sz="4400" b="1" dirty="0"/>
            </a:br>
            <a:r>
              <a:rPr lang="en-US" sz="2000" dirty="0"/>
              <a:t>Tenured and </a:t>
            </a:r>
            <a:br>
              <a:rPr lang="en-US" sz="2000" dirty="0"/>
            </a:br>
            <a:r>
              <a:rPr lang="en-US" sz="2000" dirty="0"/>
              <a:t>Tenure-Track Faculty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B7CE31-DA90-1D4F-968D-6503ACF222CE}"/>
              </a:ext>
            </a:extLst>
          </p:cNvPr>
          <p:cNvSpPr txBox="1">
            <a:spLocks/>
          </p:cNvSpPr>
          <p:nvPr/>
        </p:nvSpPr>
        <p:spPr>
          <a:xfrm>
            <a:off x="9650606" y="1825626"/>
            <a:ext cx="2015530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rgbClr val="E51A32"/>
                </a:solidFill>
              </a:rPr>
              <a:t>17</a:t>
            </a:r>
            <a:br>
              <a:rPr lang="en-US" sz="4400" b="1" dirty="0"/>
            </a:br>
            <a:r>
              <a:rPr lang="en-US" sz="2000" dirty="0"/>
              <a:t>Full-time </a:t>
            </a:r>
            <a:br>
              <a:rPr lang="en-US" sz="2000" dirty="0"/>
            </a:br>
            <a:r>
              <a:rPr lang="en-US" sz="2000" dirty="0"/>
              <a:t>NAE Members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24291D-3F2A-5949-BF26-65A1DA7DBBF9}"/>
              </a:ext>
            </a:extLst>
          </p:cNvPr>
          <p:cNvSpPr txBox="1">
            <a:spLocks/>
          </p:cNvSpPr>
          <p:nvPr/>
        </p:nvSpPr>
        <p:spPr>
          <a:xfrm>
            <a:off x="838201" y="3654431"/>
            <a:ext cx="2256692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rgbClr val="E31831"/>
                </a:solidFill>
              </a:rPr>
              <a:t>90%</a:t>
            </a:r>
            <a:br>
              <a:rPr lang="en-US" sz="4400" b="1" dirty="0"/>
            </a:br>
            <a:r>
              <a:rPr lang="en-US" sz="2000" dirty="0"/>
              <a:t>First-Year </a:t>
            </a:r>
            <a:br>
              <a:rPr lang="en-US" sz="2000" dirty="0"/>
            </a:br>
            <a:r>
              <a:rPr lang="en-US" sz="2000" dirty="0"/>
              <a:t>Retention Rate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12EB63-CCF9-FE40-B1A6-B61B54372FB5}"/>
              </a:ext>
            </a:extLst>
          </p:cNvPr>
          <p:cNvSpPr txBox="1">
            <a:spLocks/>
          </p:cNvSpPr>
          <p:nvPr/>
        </p:nvSpPr>
        <p:spPr>
          <a:xfrm>
            <a:off x="3571353" y="3654431"/>
            <a:ext cx="2397369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>
                <a:solidFill>
                  <a:srgbClr val="E51A32"/>
                </a:solidFill>
              </a:rPr>
              <a:t>75%</a:t>
            </a:r>
            <a:br>
              <a:rPr lang="en-US" sz="4400" b="1" dirty="0"/>
            </a:br>
            <a:r>
              <a:rPr lang="en-US" sz="2000" dirty="0"/>
              <a:t>6-Year Graduation Rate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0E0C2-D985-CA4B-8F6E-474908FC2122}"/>
              </a:ext>
            </a:extLst>
          </p:cNvPr>
          <p:cNvSpPr txBox="1">
            <a:spLocks/>
          </p:cNvSpPr>
          <p:nvPr/>
        </p:nvSpPr>
        <p:spPr>
          <a:xfrm>
            <a:off x="6445182" y="3654431"/>
            <a:ext cx="4908618" cy="164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500" b="1" dirty="0">
                <a:solidFill>
                  <a:srgbClr val="E51A32"/>
                </a:solidFill>
              </a:rPr>
              <a:t>$187,225,411</a:t>
            </a:r>
            <a:br>
              <a:rPr lang="en-US" sz="4400" b="1" dirty="0"/>
            </a:br>
            <a:r>
              <a:rPr lang="en-US" sz="2000" dirty="0"/>
              <a:t>Research Expenditures </a:t>
            </a:r>
            <a:br>
              <a:rPr lang="en-US" sz="2000" dirty="0"/>
            </a:br>
            <a:r>
              <a:rPr lang="en-US" sz="1100" i="1" dirty="0"/>
              <a:t>(includes computer science)</a:t>
            </a:r>
            <a:endParaRPr lang="en-US" sz="11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871AD17A-30E6-9045-8D28-34CE7F76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75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0853E-EF90-6E45-ADE1-14C9DFF0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21F0F-2D00-754E-9CA6-7FD7662D5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8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EB234-9536-9D49-B9E7-C2B28787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C8942-F6FE-C745-A854-616CF4E0B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2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75C9-3C08-774E-A167-A08CE88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0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B96160-E4FE-1043-AFC7-63E04E61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174B9-D73D-604E-A31F-EEB4F2125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0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 – The Jacobian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some nonlinear system: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F74C79-7AC2-1BD5-55BE-3FB2D3D04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3" y="2385740"/>
            <a:ext cx="3609786" cy="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7D4F-08DF-594E-BE0A-96E6956B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EE134-9503-4943-B6EA-45F60770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6DB21-8A4F-FC45-BD28-78E220342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9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BAD2F-CEB6-F24D-BFE0-7D39C1EF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6B0DF-B112-2A44-9F16-9421922B6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5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C25E-2649-744C-B402-46ED4A67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E6C9-13F0-0A49-8B7C-68567BA6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E5358-1D9C-B64D-8EB0-601789631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4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DCE4F-698B-D048-ACC5-714B653A4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6FDE-9CA0-6345-8D84-01CF91748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8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A187-620E-674E-8F8E-F9DA644D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03F3-7CA0-7846-9719-E5382F69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F54E7-0EFB-D945-94A8-A015F1FB9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6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7A0D99-B176-BF42-8AE1-D733C684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F3F2B-16EA-C749-AC34-B9A1085B4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47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7F20-6970-474D-8DDD-5C6E66E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09F0-CC54-3348-B03E-AEAD0AB2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666BD-8DB4-9343-9BB1-2B1D4950B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2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F6C9E-315D-F549-AD2E-CF55F48B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0C944-B03C-104C-8273-3D650329C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05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4783-0542-0D40-948B-1260044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A1CD-1C89-0D40-9C34-16197F4F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5A897-2AFA-3340-8F95-5B321DD4E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595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57858-EEA2-204B-ABAE-095B6B5F5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1FD49-AADA-FC4E-BFEA-863656A9D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often helpful to think of functions as maps between spaces, and in the particular case of Control Systems, to think of a system as a mapping from an input vector to a tensor of values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0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A247-AD60-4041-9495-CA864453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B486-0B00-424C-828D-EB0848301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803FF-3C7B-2F47-925D-CC6EA3964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2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C3CE8-D146-794F-8746-53175D998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782AF-D871-A243-BDB9-F7B4C44CB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B01D-26C5-7F43-A4D4-F3F6AE02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6146-5ABF-E745-9DCF-AAA705D0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01860-C6BC-2446-BA0F-42CB92A99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1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43DCDA-C3FC-4340-80A6-9A660241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E350E-A77B-4D4A-9085-45521D832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3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8388-EC27-3E45-BF63-1A6D4FA8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F4A9-529A-D041-BE94-B64655A9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334BF-7854-1643-888F-058361976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47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734EA0-D29B-B647-8E60-F271E3BF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4B353-160B-C045-9383-E3375034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84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4D80-E325-1C49-B011-C580A3FC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C6939-0AF3-CD46-9923-7C11615F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70E96-5B81-4647-8839-50313EE5B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10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80BD4-359C-9342-9910-1011880E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1557C-0CA6-804F-BD12-A2B0648E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277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E48A-F11E-4F43-B2B9-0ADBD2D6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E06C4-149A-F643-8C95-7319B6F2E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DA728-52AC-0C4C-BB04-0C07E9434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54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1905-F361-0C47-A29E-4055065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282A7-1F40-404E-B9CE-1F9143093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4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System Degree (SISO)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nonlinear SISO system:</a:t>
            </a:r>
          </a:p>
          <a:p>
            <a:endParaRPr lang="en-US" dirty="0"/>
          </a:p>
          <a:p>
            <a:r>
              <a:rPr lang="en-US" dirty="0"/>
              <a:t>We define the relative degree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as the order of the first derivative of the output with respect to time in which the control input </a:t>
            </a:r>
            <a:r>
              <a:rPr lang="en-US" i="1" dirty="0"/>
              <a:t>u</a:t>
            </a:r>
            <a:r>
              <a:rPr lang="en-US" dirty="0"/>
              <a:t> appears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F74C79-7AC2-1BD5-55BE-3FB2D3D04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3" y="2498528"/>
            <a:ext cx="3609786" cy="3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27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57E4-859F-F64A-A450-70ED86B0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29DC-50B1-5343-8C0D-6007C10C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D7258-E0C1-3C41-ABEE-129CAE3EB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21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F73AD-1E7E-A845-BACA-EB65D0EE8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8ED9A-5799-C240-B4FD-AF977B163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01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E463-26A3-484A-8CED-AE093812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D152-3882-AA40-997C-9660A3CB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A1BB4-63CD-9A40-AF0F-9496302FA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6834188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44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144DF9-D657-E84C-B233-B22A3F67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9E53A-ED54-5940-8A17-0D88B9EAC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0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D172-6863-514E-A9A2-DBFB262B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E8C4-BCC5-D149-BBF8-C5478C5F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641C5-F798-2A4B-A0AE-11D578EF0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09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ABE1-EAEE-6445-B6C1-03AF313C4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24ED9-DF92-9841-A218-08A364DEA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1A8ED-42C6-E14E-BEDD-9F3DB2C23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94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43B3-0B00-FE47-BCC8-CFB609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2BC2-FD19-464A-AB7C-E1DB199D3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0AED0-E389-1A4E-B8B6-BE38488FA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20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4A366-5E54-5648-BF7F-598B078D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86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1E449-9CEE-4B42-93BC-0B90C836E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46" b="1300"/>
          <a:stretch/>
        </p:blipFill>
        <p:spPr>
          <a:xfrm>
            <a:off x="284142" y="0"/>
            <a:ext cx="11907858" cy="5712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8023B-A737-7345-ACC0-66CEEA4EBBFF}"/>
              </a:ext>
            </a:extLst>
          </p:cNvPr>
          <p:cNvSpPr txBox="1"/>
          <p:nvPr/>
        </p:nvSpPr>
        <p:spPr>
          <a:xfrm>
            <a:off x="2542536" y="1578873"/>
            <a:ext cx="7391069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FF"/>
                </a:solidFill>
              </a:rPr>
              <a:t>Insert your own photo, use the crop tool in the “Picture Format” section to adjust </a:t>
            </a:r>
            <a:r>
              <a:rPr lang="en-US" sz="4000" dirty="0" err="1">
                <a:solidFill>
                  <a:srgbClr val="FF00FF"/>
                </a:solidFill>
              </a:rPr>
              <a:t>photo,then</a:t>
            </a:r>
            <a:r>
              <a:rPr lang="en-US" sz="4000" dirty="0">
                <a:solidFill>
                  <a:srgbClr val="FF00FF"/>
                </a:solidFill>
              </a:rPr>
              <a:t> delete this text box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4E3EEB0-3088-4842-8231-D1DB62BAF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634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EA8CD5-009D-0544-A27E-BE00D3816201}"/>
              </a:ext>
            </a:extLst>
          </p:cNvPr>
          <p:cNvSpPr/>
          <p:nvPr/>
        </p:nvSpPr>
        <p:spPr>
          <a:xfrm>
            <a:off x="1" y="585185"/>
            <a:ext cx="7325710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Replace Headline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986D3-D709-724F-AF14-DEAA6D563736}"/>
              </a:ext>
            </a:extLst>
          </p:cNvPr>
          <p:cNvSpPr/>
          <p:nvPr/>
        </p:nvSpPr>
        <p:spPr>
          <a:xfrm>
            <a:off x="0" y="1721697"/>
            <a:ext cx="8767482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And Change Width of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D25FEB-9171-6744-B04B-9658ACC92AE3}"/>
              </a:ext>
            </a:extLst>
          </p:cNvPr>
          <p:cNvSpPr/>
          <p:nvPr/>
        </p:nvSpPr>
        <p:spPr>
          <a:xfrm>
            <a:off x="0" y="2858209"/>
            <a:ext cx="9291918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Red Boxes to Fit Text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86DE27-127E-564F-A4DC-97542F5B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582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9A88F8-6395-CA4A-8C17-266AFC69EEDC}"/>
              </a:ext>
            </a:extLst>
          </p:cNvPr>
          <p:cNvSpPr/>
          <p:nvPr/>
        </p:nvSpPr>
        <p:spPr>
          <a:xfrm>
            <a:off x="0" y="585185"/>
            <a:ext cx="10878671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Replace Headline 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3E8CB-A3F6-5B4F-A721-BC90928D3A67}"/>
              </a:ext>
            </a:extLst>
          </p:cNvPr>
          <p:cNvSpPr/>
          <p:nvPr/>
        </p:nvSpPr>
        <p:spPr>
          <a:xfrm>
            <a:off x="0" y="1721697"/>
            <a:ext cx="8767482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And Change Width of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00F0B-130D-3A48-A551-C3AABA2F4B99}"/>
              </a:ext>
            </a:extLst>
          </p:cNvPr>
          <p:cNvSpPr/>
          <p:nvPr/>
        </p:nvSpPr>
        <p:spPr>
          <a:xfrm>
            <a:off x="0" y="2858209"/>
            <a:ext cx="9291918" cy="1136512"/>
          </a:xfrm>
          <a:prstGeom prst="rect">
            <a:avLst/>
          </a:prstGeom>
          <a:solidFill>
            <a:srgbClr val="E51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6000" b="1" dirty="0">
                <a:solidFill>
                  <a:schemeClr val="bg1"/>
                </a:solidFill>
              </a:rPr>
              <a:t>Red Boxes to Fit Text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16FFA4C-CC3A-2A42-B417-7BA9542F2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94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39A3-6DC4-EA4C-BA35-845D20A7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B0CB-975B-6C49-B145-359384128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3CD3E-DD19-8F42-98ED-C4F875240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E3C9-74AD-DD44-BE3F-996879300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5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5D6B-80C7-6A4B-AEA5-F20E6B15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19BD-1600-9648-9D6F-969806403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E3339-58F5-C747-9155-3A099A3957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6A119-42BE-4B43-9D7A-F7B017C0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78FB9-FCD8-4044-B9CC-918F744494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0154E-AC2D-7548-83AC-01FE8DDD89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9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23FF-31F4-844F-8B8B-3C0C62D8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80A5E-0C33-BB41-9D52-709F251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0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56E6-6283-0746-A1A6-BF579C2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C069-53BC-D24A-8BF6-68D92E75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CCB00-B1F4-2241-9249-E79307AB3672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2A1B-F14C-6346-8087-40238752B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>
                <a:solidFill>
                  <a:schemeClr val="bg1"/>
                </a:solidFill>
              </a:rPr>
              <a:t>   |   </a:t>
            </a:r>
            <a:r>
              <a:rPr lang="en-US" b="1">
                <a:solidFill>
                  <a:schemeClr val="bg1"/>
                </a:solidFill>
              </a:rPr>
              <a:t>eng.umd.edu </a:t>
            </a:r>
            <a:r>
              <a:rPr lang="en-US">
                <a:solidFill>
                  <a:schemeClr val="bg1"/>
                </a:solidFill>
              </a:rPr>
              <a:t>or delete and replace with your own text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6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.pptx" id="{E3ABC318-B6E4-45BB-A62D-6F4D075C6E88}" vid="{93C7FCD7-66CD-4333-BEF4-32AC0DC44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1361</TotalTime>
  <Words>1017</Words>
  <Application>Microsoft Office PowerPoint</Application>
  <PresentationFormat>Widescreen</PresentationFormat>
  <Paragraphs>87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Trebuchet MS</vt:lpstr>
      <vt:lpstr>Office Theme</vt:lpstr>
      <vt:lpstr>ENME605 Teaching Experience- Feedback Linearization</vt:lpstr>
      <vt:lpstr>Linearization – The Jacobian</vt:lpstr>
      <vt:lpstr>Lie Derivatives</vt:lpstr>
      <vt:lpstr>Relative System Degree (SISO)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with the Clark School</vt:lpstr>
      <vt:lpstr>About the A. James Clark  School of Engineering</vt:lpstr>
      <vt:lpstr>Clark School 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ENME605 Teaching Experience- Feedback Linearization</dc:title>
  <dc:creator>Alexander</dc:creator>
  <cp:lastModifiedBy>Alexander</cp:lastModifiedBy>
  <cp:revision>1</cp:revision>
  <dcterms:created xsi:type="dcterms:W3CDTF">2022-12-04T16:00:58Z</dcterms:created>
  <dcterms:modified xsi:type="dcterms:W3CDTF">2022-12-05T14:42:45Z</dcterms:modified>
</cp:coreProperties>
</file>